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  <p:sldMasterId id="2147483688" r:id="rId4"/>
  </p:sldMasterIdLst>
  <p:notesMasterIdLst>
    <p:notesMasterId r:id="rId19"/>
  </p:notesMasterIdLst>
  <p:sldIdLst>
    <p:sldId id="1824" r:id="rId5"/>
    <p:sldId id="1795" r:id="rId6"/>
    <p:sldId id="2842" r:id="rId7"/>
    <p:sldId id="2846" r:id="rId8"/>
    <p:sldId id="2844" r:id="rId9"/>
    <p:sldId id="2848" r:id="rId10"/>
    <p:sldId id="2847" r:id="rId11"/>
    <p:sldId id="2845" r:id="rId12"/>
    <p:sldId id="2849" r:id="rId13"/>
    <p:sldId id="2850" r:id="rId14"/>
    <p:sldId id="2851" r:id="rId15"/>
    <p:sldId id="2852" r:id="rId16"/>
    <p:sldId id="2853" r:id="rId17"/>
    <p:sldId id="284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B711B-A0F6-455C-BE85-5314D258F37D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E5CEA-1085-4BE0-AA7A-DB98A511E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61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6E2D-D50D-2AD6-4A5A-F806C935A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4799BB-B735-2AD4-51B6-00D4BFACF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C634B0-3A2B-865A-A7B5-E1341B658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661B0F-F62E-3444-AB26-D77686AF4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2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947-E598-5C78-CDFE-995A46FA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C8D7CD-1989-862E-FECF-EE60744BF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E67CB5-A061-D192-9FD4-2F257BB0E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AFD3C0-B0FE-3130-3497-189CC6506C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815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4B689-3ED8-03B1-8364-1A7C41BA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E65BAD-7FB2-6195-A96E-9DE5731B24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71A6AA-CF22-A2A5-00EE-56904CC20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DB8344-1635-D4FF-D5F7-A8D76D3C3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748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0F737-717B-82E7-7131-4CEACB0DD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5831B8-ACC0-BC9D-9962-DDEC3E712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533D6D-F1CB-845A-0BCC-7B6549A97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BE0083-5981-FE10-8A55-5D685EBE0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68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0C52B-B1BB-B7A8-F603-E97440DFF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4FE657-2E59-35DC-C40D-2DCF82F6FB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E11F19-6AEB-9C9D-1B55-923A51A8B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8DDB3D-8583-9485-AC2D-AA014001A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41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C180-E22A-9660-5D40-7C249BDA7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92F214-D8A8-2CAE-2B74-CE2703CF5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4DF582-A900-5278-BA7C-9EC66A935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EEDBC5-C5DD-0C87-8195-5476280065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762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6CF78-C4D5-761C-1255-C2414E76B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6CF95E8-074B-A50C-F07F-37EB29764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787340-AA66-5A24-AE35-52BAF4AE6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0339BA-9717-9DCE-2B8D-453B291DD1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3416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659F6-8F64-70BB-4F73-B45AB3125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ACD4A43-705F-03C8-B466-11A74EC73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805CBEB-F5B8-6CAD-5FD4-2BE4A4D91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856E59-1154-0EFB-816E-DFAADD2966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627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72129-50A6-2270-6ACC-A06530D1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DE3297-C290-A0A5-CDBE-936A2FC40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03974F-BF83-45E2-BED0-08F882EFA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7198F7-ECB8-9ABA-E883-BB6AF314B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880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C47F-3F7F-5351-5C29-B7BB4072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3D92C8-4A4B-48F3-CB52-BC25E4D72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67B797-58F9-180E-62E9-C2B1FB40B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6E98A-6AA5-B839-D9A5-91C5C36F3A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01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3322C-C01D-8110-57DD-0714D911B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4FD6BA-7008-2E06-36F1-CB72114B1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DD5B7-9940-8AF6-8408-2D5A770A9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77DB1-A884-E8D4-BC4E-B1907119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DDA138-0B37-9CB1-3BAE-FCE23930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5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808BB-F07A-BA64-0B19-B6A9E5FA8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E41422-7D48-260E-C0C3-BBD726ECB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EE5C25-C84C-8B69-EF30-0DD5EDE6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6BE0DF-8D40-4F1C-D05D-31B046C6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F96F71-3FB7-7D23-7FAE-6B9C4EF7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73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53E77A-A1A1-2480-7D3C-059485F62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6C3ED1-8CA5-787D-A237-2B6470F198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CCB25A-CFF7-33B0-36F1-9621A5CB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04AA71-0BAD-A7D9-D33B-EFF5460A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6758C3-7283-4B44-EA5B-BC62D768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82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/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/>
                <p:cNvSpPr/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019875667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/>
              <p:cNvSpPr/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/>
                <p:cNvSpPr/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​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269441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75979233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1613387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50418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11282389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23649911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28136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179F7-3ABD-6BAF-A836-42A433A8F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ACFA87-3BE6-440D-9157-D4899A253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1C0830-320F-E0A7-6DB1-08958270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A7AA5-6A68-EB28-B370-7F7673C3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42EEC-0E70-519B-4572-055F9670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183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73004784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6355625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89981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58304465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8491336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30453331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945031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91797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1204276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102136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BE890-8822-99FA-445B-56502252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24C324-3661-28A3-630B-A929CE0CE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7D81E9-C59E-F62C-2534-E2DE5BE2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FAD227-A45D-B21F-939E-AC77EFFA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F4BA29-6E61-D0EB-4256-9DBC38ED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9589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3302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036257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86413460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06697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7059695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6998592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95263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93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/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522989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A3C12-2D28-FA9F-1481-438B37FE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9D02C-2623-0799-F768-0F07AAE0E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5BFBE1-BDE5-6E0F-6801-C990FA838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192A8D-7994-C98A-F330-6D0F89BF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34283B-4D3D-A5DE-7A69-38AFBBA1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889DA3-89EB-6E04-A6BD-52CC4257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16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72329-ECC2-61F5-C89D-45A0397D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13E1AC-6010-F206-C0AF-5D0A04B96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D9929E-FA11-46D8-2AB0-21CB8D88C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B2BC06-9E2A-2376-CF40-424BD81DB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CCD49F-C3C5-24FB-1DAC-ECB2116D4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7D01E6-5A2D-77E1-4C00-B7B727F75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129ADA-2204-A430-5940-5E3A81F90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B99EEA-F43A-9001-FCA6-44E9A842F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431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4A74AD-204A-E84E-7A7C-3F3D7971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D750FC-3596-3375-0B05-399C81CCB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F1D6B12-34A4-2ED9-9C01-FA4C09DD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AEC2C4-02CD-3E05-EDE4-E0C89B97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928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E99D9A-7395-04C7-425C-4D16BDEA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D0B7C9-A0DD-F033-171B-A6BB112D8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856649-DDD6-C9D4-1913-18DB2758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40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FECD0-9F50-01D6-58CC-53EB66CD8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D4CC3-337A-C40F-FB62-1640663B8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CCAE75-F935-BEB0-482B-251E4D3A8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D21D13-6350-CC92-F4F4-8EFDC3D72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AE5074-FFE4-6EEC-24A9-ED32725E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6C8BD8-2C16-EF32-822F-321F8337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61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89DD4-2683-F938-754E-FA3D0888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7B89E2-2E40-033A-94D1-119231E05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D56C53-9168-3157-BEA6-1E817302EC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A85008-33EB-AE79-5C5D-8AD481A5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4CE3B8-03EC-C150-D0D8-782E58A0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74C2F9-FAE4-B1D7-5DCE-747A48E59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53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48E088-1496-BDC5-E268-E8894466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493CB6-2AD9-E0EF-586C-9A908C91F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728F8-E7F4-081E-F280-857FD34765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E6F06-0B64-45E0-B59E-6063C0CA9C03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A690AC-0D97-2135-609C-9CA2B99111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70B529-D371-04D5-EBC8-AC2A369FE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D39F8-FFD8-49A0-A15F-D28311C262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64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2025/12/26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617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2025/12/26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5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2025/12/26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3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汇报人：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t>2025/12/26</a:t>
            </a:fld>
            <a:endParaRPr lang="zh-CN" altLang="en-US" dirty="0"/>
          </a:p>
        </p:txBody>
      </p:sp>
      <p:sp>
        <p:nvSpPr>
          <p:cNvPr id="20" name="文本占位符 27"/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/>
              <a:t>汇编语言与接口技术</a:t>
            </a:r>
            <a:r>
              <a:rPr lang="zh-CN" altLang="en-US" sz="6000"/>
              <a:t>大作业展示</a:t>
            </a: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50B58-94EB-8307-1D5F-D5E548403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FE5C444-AD20-063C-5BD5-C2083106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角色技能实现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FB349C-0CFF-127B-033D-D4D68F56E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4" y="1024465"/>
            <a:ext cx="3197747" cy="2182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F9BE076-C54D-BB0F-0B13-E107417D4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9" y="4426344"/>
            <a:ext cx="3031093" cy="2052402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D49E41C8-B2EC-A85C-CC2A-EEF250F4DC89}"/>
              </a:ext>
            </a:extLst>
          </p:cNvPr>
          <p:cNvSpPr/>
          <p:nvPr/>
        </p:nvSpPr>
        <p:spPr>
          <a:xfrm>
            <a:off x="1336424" y="3236936"/>
            <a:ext cx="1278785" cy="118940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D16C5A-0E52-A540-FB42-D86D72FD6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01" y="406005"/>
            <a:ext cx="3879789" cy="16600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318B8C-18F7-3331-B30C-D1A497FDF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01" y="2306440"/>
            <a:ext cx="4279764" cy="41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12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5AB2C-C4B1-E823-C325-51ABFF540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C6DFBCF4-6935-825D-9A1A-092855B2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角色技能实现</a:t>
            </a:r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5C8A6A3B-15AA-53B9-C0E8-6624579F11C9}"/>
              </a:ext>
            </a:extLst>
          </p:cNvPr>
          <p:cNvSpPr/>
          <p:nvPr/>
        </p:nvSpPr>
        <p:spPr>
          <a:xfrm>
            <a:off x="1764902" y="3234334"/>
            <a:ext cx="1278785" cy="118940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6575ED8-0E62-85EB-63AD-34508B9A3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48" y="4423742"/>
            <a:ext cx="3012091" cy="20524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0579F1C-CD35-30EA-21E3-40D39783D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22" y="988072"/>
            <a:ext cx="3197747" cy="22189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C7B1E4A-956C-CF40-86E5-8AD9B58BD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2" y="249067"/>
            <a:ext cx="5483956" cy="1541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2D98F3-CB32-5F67-8EF5-BF365E2DE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74" y="2146968"/>
            <a:ext cx="3319010" cy="48688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A5332C-EE60-0D2A-00BE-C0859F1258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36" y="2357962"/>
            <a:ext cx="2896821" cy="41181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2D8872-056B-FD86-1036-76899146555A}"/>
              </a:ext>
            </a:extLst>
          </p:cNvPr>
          <p:cNvSpPr txBox="1"/>
          <p:nvPr/>
        </p:nvSpPr>
        <p:spPr>
          <a:xfrm>
            <a:off x="8408355" y="880024"/>
            <a:ext cx="176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调用反转函数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3A808B-A3ED-BCA6-7CE6-79488C489D8B}"/>
              </a:ext>
            </a:extLst>
          </p:cNvPr>
          <p:cNvSpPr txBox="1"/>
          <p:nvPr/>
        </p:nvSpPr>
        <p:spPr>
          <a:xfrm>
            <a:off x="4353140" y="1728231"/>
            <a:ext cx="6152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反转函数：把蛇的数组从头到尾反转，还需要确定新的方向</a:t>
            </a:r>
          </a:p>
        </p:txBody>
      </p:sp>
    </p:spTree>
    <p:extLst>
      <p:ext uri="{BB962C8B-B14F-4D97-AF65-F5344CB8AC3E}">
        <p14:creationId xmlns:p14="http://schemas.microsoft.com/office/powerpoint/2010/main" val="1716570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78FE7-0ED5-B543-B98D-4C4A4E00A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59FF051-F6D6-09BF-11CE-CDEFF93D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角色技能实现</a:t>
            </a:r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4C307BC0-3583-B762-A49A-0C9CB3E8D4C9}"/>
              </a:ext>
            </a:extLst>
          </p:cNvPr>
          <p:cNvSpPr/>
          <p:nvPr/>
        </p:nvSpPr>
        <p:spPr>
          <a:xfrm>
            <a:off x="1654976" y="2834296"/>
            <a:ext cx="1278785" cy="118940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3F01A3F-3CA4-2EDA-A9D9-C95D5C890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7" y="791908"/>
            <a:ext cx="3100035" cy="21195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C05803F-C232-282F-2E71-E4EAC5229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6" y="4115779"/>
            <a:ext cx="3102196" cy="211951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8794E7-16DA-272E-32F1-DD0A36009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84" y="748057"/>
            <a:ext cx="6487122" cy="12251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9A1295-9955-2457-4E4B-058DA8C896BC}"/>
              </a:ext>
            </a:extLst>
          </p:cNvPr>
          <p:cNvSpPr txBox="1"/>
          <p:nvPr/>
        </p:nvSpPr>
        <p:spPr>
          <a:xfrm>
            <a:off x="4906592" y="3008041"/>
            <a:ext cx="3966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点位置更新模块里</a:t>
            </a:r>
            <a:endParaRPr lang="en-US" altLang="zh-CN" dirty="0"/>
          </a:p>
          <a:p>
            <a:r>
              <a:rPr lang="en-US" altLang="zh-CN" dirty="0"/>
              <a:t>If </a:t>
            </a:r>
            <a:r>
              <a:rPr lang="en-US" altLang="zh-CN" dirty="0" err="1"/>
              <a:t>TP_used</a:t>
            </a:r>
            <a:r>
              <a:rPr lang="en-US" altLang="zh-CN" dirty="0"/>
              <a:t> ==1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 err="1"/>
              <a:t>TP_used</a:t>
            </a:r>
            <a:r>
              <a:rPr lang="en-US" altLang="zh-CN" dirty="0"/>
              <a:t>=0;</a:t>
            </a:r>
          </a:p>
          <a:p>
            <a:r>
              <a:rPr lang="en-US" altLang="zh-CN" dirty="0" err="1"/>
              <a:t>nextX</a:t>
            </a:r>
            <a:r>
              <a:rPr lang="en-US" altLang="zh-CN" dirty="0"/>
              <a:t>=215;   //</a:t>
            </a:r>
            <a:r>
              <a:rPr lang="zh-CN" altLang="en-US" dirty="0"/>
              <a:t>中间正上方的坐标</a:t>
            </a:r>
            <a:endParaRPr lang="en-US" altLang="zh-CN" dirty="0"/>
          </a:p>
          <a:p>
            <a:r>
              <a:rPr lang="en-US" altLang="zh-CN" dirty="0" err="1"/>
              <a:t>nextY</a:t>
            </a:r>
            <a:r>
              <a:rPr lang="en-US" altLang="zh-CN" dirty="0"/>
              <a:t>=15;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8772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5F14F-7477-695C-D89B-AD12724D1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530DDB4-AEE6-A2A7-314D-E7EF808C88F5}"/>
              </a:ext>
            </a:extLst>
          </p:cNvPr>
          <p:cNvGrpSpPr/>
          <p:nvPr/>
        </p:nvGrpSpPr>
        <p:grpSpPr>
          <a:xfrm>
            <a:off x="5891815" y="3000270"/>
            <a:ext cx="4532054" cy="875006"/>
            <a:chOff x="5588007" y="1590635"/>
            <a:chExt cx="4532054" cy="87500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558362F-FDBA-D87A-4C92-F77CE92BBE8C}"/>
                </a:ext>
              </a:extLst>
            </p:cNvPr>
            <p:cNvSpPr txBox="1"/>
            <p:nvPr/>
          </p:nvSpPr>
          <p:spPr>
            <a:xfrm>
              <a:off x="6549853" y="1696200"/>
              <a:ext cx="3570208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prstClr val="black"/>
                  </a:solidFill>
                  <a:latin typeface="微软雅黑"/>
                  <a:ea typeface="微软雅黑"/>
                </a:rPr>
                <a:t>程序运行展示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4765D55-C685-46F3-ECB6-89855E037204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3568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3468913" y="1897299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782935" y="5319567"/>
            <a:ext cx="6948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167946" y="2619572"/>
            <a:ext cx="7120128" cy="2898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3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感谢观看</a:t>
            </a:r>
            <a:endParaRPr kumimoji="0" lang="en-US" altLang="zh-CN" sz="88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300" normalizeH="0" baseline="0" noProof="0" dirty="0">
              <a:ln>
                <a:noFill/>
              </a:ln>
              <a:solidFill>
                <a:srgbClr val="006C39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4532054" cy="875006"/>
            <a:chOff x="5588007" y="1590635"/>
            <a:chExt cx="4532054" cy="875006"/>
          </a:xfrm>
        </p:grpSpPr>
        <p:sp>
          <p:nvSpPr>
            <p:cNvPr id="19" name="文本框 18"/>
            <p:cNvSpPr txBox="1"/>
            <p:nvPr/>
          </p:nvSpPr>
          <p:spPr>
            <a:xfrm>
              <a:off x="6549853" y="1696200"/>
              <a:ext cx="3570208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zh-CN" altLang="en-US" sz="4400" b="1" dirty="0"/>
                <a:t>程序功能概述</a:t>
              </a:r>
            </a:p>
          </p:txBody>
        </p:sp>
        <p:sp>
          <p:nvSpPr>
            <p:cNvPr id="20" name="椭圆 19"/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程序功能概述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E13E40-74C4-4021-0E0E-5C7F715F1049}"/>
              </a:ext>
            </a:extLst>
          </p:cNvPr>
          <p:cNvSpPr txBox="1"/>
          <p:nvPr/>
        </p:nvSpPr>
        <p:spPr>
          <a:xfrm>
            <a:off x="213354" y="1946701"/>
            <a:ext cx="65399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核心功能</a:t>
            </a:r>
            <a:endParaRPr lang="en-US" altLang="zh-CN" b="1" dirty="0"/>
          </a:p>
          <a:p>
            <a:pPr marL="342900" indent="-342900">
              <a:buAutoNum type="arabicPeriod"/>
            </a:pPr>
            <a:endParaRPr lang="zh-CN" altLang="en-US" b="1" dirty="0"/>
          </a:p>
          <a:p>
            <a:r>
              <a:rPr lang="zh-CN" altLang="en-US" b="1" dirty="0"/>
              <a:t>经典贪吃蛇玩法</a:t>
            </a:r>
            <a:r>
              <a:rPr lang="zh-CN" altLang="en-US" dirty="0"/>
              <a:t>：通过键盘</a:t>
            </a:r>
            <a:r>
              <a:rPr lang="en-US" altLang="zh-CN" dirty="0"/>
              <a:t>WASD</a:t>
            </a:r>
            <a:r>
              <a:rPr lang="zh-CN" altLang="en-US" dirty="0"/>
              <a:t>或上下左右键控制蛇的移动，吃到食物增长身体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多模式选择</a:t>
            </a:r>
            <a:r>
              <a:rPr lang="zh-CN" altLang="en-US" dirty="0"/>
              <a:t>：入门、简单、进阶、困难四种难度模式，随着难度升高蛇的移动速度加快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角色技能系统</a:t>
            </a:r>
            <a:r>
              <a:rPr lang="zh-CN" altLang="en-US" dirty="0"/>
              <a:t>：三种不同技能的角色选择，使用键盘</a:t>
            </a:r>
            <a:r>
              <a:rPr lang="en-US" altLang="zh-CN" dirty="0"/>
              <a:t>Q</a:t>
            </a:r>
            <a:r>
              <a:rPr lang="zh-CN" altLang="en-US" dirty="0"/>
              <a:t>键释放技能，释放后进入</a:t>
            </a:r>
            <a:r>
              <a:rPr lang="en-US" altLang="zh-CN" dirty="0"/>
              <a:t>CD</a:t>
            </a:r>
          </a:p>
          <a:p>
            <a:r>
              <a:rPr lang="zh-CN" altLang="en-US" dirty="0"/>
              <a:t>分裂蛇：长度减半，得分不变，冷却时间与长度相关</a:t>
            </a:r>
          </a:p>
          <a:p>
            <a:r>
              <a:rPr lang="zh-CN" altLang="en-US" dirty="0"/>
              <a:t>无头蛇：头尾交换，反向运动</a:t>
            </a:r>
          </a:p>
          <a:p>
            <a:r>
              <a:rPr lang="zh-CN" altLang="en-US" dirty="0"/>
              <a:t>虫洞蛇：逐步传送回出生点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障碍物系统</a:t>
            </a:r>
            <a:r>
              <a:rPr lang="zh-CN" altLang="en-US" dirty="0"/>
              <a:t>：随机生成的障碍物增加游戏挑战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07D8E4-92A1-0F63-0928-E798152462A3}"/>
              </a:ext>
            </a:extLst>
          </p:cNvPr>
          <p:cNvSpPr txBox="1"/>
          <p:nvPr/>
        </p:nvSpPr>
        <p:spPr>
          <a:xfrm>
            <a:off x="213354" y="729198"/>
            <a:ext cx="962107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/>
              <a:t>Win32 API + MASM</a:t>
            </a:r>
            <a:r>
              <a:rPr lang="zh-CN" altLang="en-US" sz="2400" dirty="0"/>
              <a:t>汇编 </a:t>
            </a:r>
            <a:r>
              <a:rPr lang="en-US" altLang="zh-CN" sz="2400" dirty="0"/>
              <a:t>+ GDI+</a:t>
            </a:r>
            <a:r>
              <a:rPr lang="zh-CN" altLang="en-US" sz="2400" dirty="0"/>
              <a:t>图形库实现的贪吃蛇游戏</a:t>
            </a:r>
            <a:endParaRPr lang="en-US" altLang="zh-CN" sz="2400" dirty="0"/>
          </a:p>
          <a:p>
            <a:endParaRPr lang="en-US" altLang="zh-CN" sz="2000" dirty="0"/>
          </a:p>
          <a:p>
            <a:r>
              <a:rPr lang="zh-CN" altLang="en-US" sz="2000" dirty="0"/>
              <a:t>长度约为</a:t>
            </a:r>
            <a:r>
              <a:rPr lang="en-US" altLang="zh-CN" sz="2000" dirty="0"/>
              <a:t>1500</a:t>
            </a:r>
            <a:r>
              <a:rPr lang="zh-CN" altLang="en-US" sz="2000" dirty="0"/>
              <a:t>行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00452B-B8F2-8836-4826-8BAC20A8DA33}"/>
              </a:ext>
            </a:extLst>
          </p:cNvPr>
          <p:cNvPicPr>
            <a:picLocks/>
          </p:cNvPicPr>
          <p:nvPr/>
        </p:nvPicPr>
        <p:blipFill>
          <a:blip r:embed="rId3"/>
          <a:srcRect l="8165" t="3677" r="5973" b="5605"/>
          <a:stretch>
            <a:fillRect/>
          </a:stretch>
        </p:blipFill>
        <p:spPr>
          <a:xfrm>
            <a:off x="6753303" y="1783808"/>
            <a:ext cx="4668931" cy="379833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B0E7-4F13-33C3-3EB9-654B8C121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2E8CDC8-B8B7-825B-7481-3B6E752617A3}"/>
              </a:ext>
            </a:extLst>
          </p:cNvPr>
          <p:cNvGrpSpPr/>
          <p:nvPr/>
        </p:nvGrpSpPr>
        <p:grpSpPr>
          <a:xfrm>
            <a:off x="5891815" y="3000270"/>
            <a:ext cx="4532054" cy="875006"/>
            <a:chOff x="5588007" y="1590635"/>
            <a:chExt cx="4532054" cy="87500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9B9AAD7-20A9-1C31-AB64-D80D7CDCFCF1}"/>
                </a:ext>
              </a:extLst>
            </p:cNvPr>
            <p:cNvSpPr txBox="1"/>
            <p:nvPr/>
          </p:nvSpPr>
          <p:spPr>
            <a:xfrm>
              <a:off x="6549853" y="1696200"/>
              <a:ext cx="3570208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系统设计方案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F7ADC52C-44F7-3872-311E-4CD475A5E824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62937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49A53-6F79-243B-E923-7DC43FEB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81FB3027-537C-A0EE-DBBA-EF439EAC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系统设计方案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96BB39-4948-6122-F483-BCE852EB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30" y="1213169"/>
            <a:ext cx="6349770" cy="46117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48E056-C302-82D4-5AD8-DF8718F74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4" y="2016102"/>
            <a:ext cx="5941016" cy="7793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DB02E24-4802-A8A6-1DF0-3C2085ADD81E}"/>
              </a:ext>
            </a:extLst>
          </p:cNvPr>
          <p:cNvSpPr txBox="1"/>
          <p:nvPr/>
        </p:nvSpPr>
        <p:spPr>
          <a:xfrm>
            <a:off x="194931" y="910985"/>
            <a:ext cx="5142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="1" dirty="0"/>
              <a:t>.</a:t>
            </a:r>
            <a:r>
              <a:rPr lang="zh-CN" altLang="en-US" b="1" dirty="0"/>
              <a:t>存储模块</a:t>
            </a:r>
            <a:r>
              <a:rPr lang="zh-CN" altLang="en-US" dirty="0"/>
              <a:t>：四个整形数组存储存储蛇的位置，一个整形变量存储蛇的长度，一个整形变量存储蛇的方向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9874F68-68B5-95CB-3884-A3F96E6994F5}"/>
              </a:ext>
            </a:extLst>
          </p:cNvPr>
          <p:cNvSpPr txBox="1"/>
          <p:nvPr/>
        </p:nvSpPr>
        <p:spPr>
          <a:xfrm>
            <a:off x="194931" y="3085794"/>
            <a:ext cx="5142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b="1" dirty="0"/>
              <a:t>消息处理模块</a:t>
            </a:r>
            <a:r>
              <a:rPr lang="zh-CN" altLang="en-US" dirty="0"/>
              <a:t>：计时器到时，调用游戏逻辑模块更新蛇位置，再调用绘制模块把更新后的位置画出来。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976DD5C-1D45-35A5-3F09-390CB2CEF522}"/>
              </a:ext>
            </a:extLst>
          </p:cNvPr>
          <p:cNvSpPr txBox="1"/>
          <p:nvPr/>
        </p:nvSpPr>
        <p:spPr>
          <a:xfrm>
            <a:off x="194931" y="4062508"/>
            <a:ext cx="5275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b="1" dirty="0"/>
              <a:t>游戏逻辑模块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）根据方向变量更新蛇的位置，同时检测蛇是否撞到障碍物、自身或者边界，检测是否吃到食物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）调用随机数模块更新食物位置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7C8203-B68E-A588-0E7B-85A6BC796CF6}"/>
              </a:ext>
            </a:extLst>
          </p:cNvPr>
          <p:cNvSpPr txBox="1"/>
          <p:nvPr/>
        </p:nvSpPr>
        <p:spPr>
          <a:xfrm>
            <a:off x="261256" y="5276139"/>
            <a:ext cx="514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b="1" dirty="0"/>
              <a:t>绘图模块</a:t>
            </a:r>
            <a:r>
              <a:rPr lang="zh-CN" altLang="en-US" dirty="0"/>
              <a:t>：游戏绘制核心，双缓冲绘制蛇 </a:t>
            </a:r>
            <a:r>
              <a:rPr lang="en-US" altLang="zh-CN" dirty="0"/>
              <a:t>/ </a:t>
            </a:r>
            <a:r>
              <a:rPr lang="zh-CN" altLang="en-US" dirty="0"/>
              <a:t>食物 </a:t>
            </a:r>
            <a:r>
              <a:rPr lang="en-US" altLang="zh-CN" dirty="0"/>
              <a:t>/ </a:t>
            </a:r>
            <a:r>
              <a:rPr lang="zh-CN" altLang="en-US" dirty="0"/>
              <a:t>障碍物、避免闪烁。</a:t>
            </a:r>
          </a:p>
        </p:txBody>
      </p:sp>
    </p:spTree>
    <p:extLst>
      <p:ext uri="{BB962C8B-B14F-4D97-AF65-F5344CB8AC3E}">
        <p14:creationId xmlns:p14="http://schemas.microsoft.com/office/powerpoint/2010/main" val="341902496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73700-0680-8CA6-E800-56C95FF11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E08FEF02-7926-55FA-4C56-B8D5CECD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不同界面展示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5A3CCF-90B5-3383-7435-08EACEBAB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" y="816976"/>
            <a:ext cx="4021295" cy="2933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ABFB38-1243-63C3-8CDB-88B121581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29198"/>
            <a:ext cx="4054502" cy="29929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DDA276-0E58-A6F0-692C-CF9801C32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18" y="3818185"/>
            <a:ext cx="4021295" cy="29134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AA1C31-F8D4-E09D-233C-CBDF84EB0299}"/>
              </a:ext>
            </a:extLst>
          </p:cNvPr>
          <p:cNvPicPr>
            <a:picLocks/>
          </p:cNvPicPr>
          <p:nvPr/>
        </p:nvPicPr>
        <p:blipFill>
          <a:blip r:embed="rId6"/>
          <a:srcRect l="8165" t="3677" r="5973" b="5605"/>
          <a:stretch>
            <a:fillRect/>
          </a:stretch>
        </p:blipFill>
        <p:spPr>
          <a:xfrm>
            <a:off x="6023688" y="3818185"/>
            <a:ext cx="4179092" cy="303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737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457BC-727D-33D9-2714-E81F36DAB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1027D44D-0815-91C5-AC45-0DE6DA89A44A}"/>
              </a:ext>
            </a:extLst>
          </p:cNvPr>
          <p:cNvGrpSpPr/>
          <p:nvPr/>
        </p:nvGrpSpPr>
        <p:grpSpPr>
          <a:xfrm>
            <a:off x="5891815" y="3000270"/>
            <a:ext cx="2839283" cy="875006"/>
            <a:chOff x="5588007" y="1590635"/>
            <a:chExt cx="2839283" cy="875006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5873990-63C3-B795-010E-BD7A26721FF7}"/>
                </a:ext>
              </a:extLst>
            </p:cNvPr>
            <p:cNvSpPr txBox="1"/>
            <p:nvPr/>
          </p:nvSpPr>
          <p:spPr>
            <a:xfrm>
              <a:off x="6549853" y="1696200"/>
              <a:ext cx="1877437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重难点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6F395801-BEED-C520-13A9-609BA3232E29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b="1" dirty="0">
                  <a:solidFill>
                    <a:prstClr val="white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82127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976CC-2708-801C-6489-202B22BB5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48F5337B-E827-4E59-FBCB-42BC5D251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角色的移动实现和障碍物检测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1A3D6-1060-7B46-B9A0-AD2CED670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276857"/>
            <a:ext cx="4349617" cy="27064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B7D7FE-99D0-EDA6-49F8-B686DFFA7E07}"/>
              </a:ext>
            </a:extLst>
          </p:cNvPr>
          <p:cNvSpPr txBox="1"/>
          <p:nvPr/>
        </p:nvSpPr>
        <p:spPr>
          <a:xfrm>
            <a:off x="5584394" y="841311"/>
            <a:ext cx="407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判断下一个位置是否会撞上身体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ED9048-8F61-8911-698C-92101F213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78" y="1276856"/>
            <a:ext cx="6656945" cy="27064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91D7BFB-84BE-3D66-28B8-B9DBB5C0DC93}"/>
              </a:ext>
            </a:extLst>
          </p:cNvPr>
          <p:cNvSpPr txBox="1"/>
          <p:nvPr/>
        </p:nvSpPr>
        <p:spPr>
          <a:xfrm>
            <a:off x="1032424" y="881597"/>
            <a:ext cx="407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根据方向求出头到达的下一个位置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6E8F6C-446B-393F-6BD7-09A4D8B3D810}"/>
              </a:ext>
            </a:extLst>
          </p:cNvPr>
          <p:cNvSpPr txBox="1"/>
          <p:nvPr/>
        </p:nvSpPr>
        <p:spPr>
          <a:xfrm>
            <a:off x="848535" y="4161613"/>
            <a:ext cx="4070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判断下一个位置是否会撞上障碍物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668B50-E49A-F479-0DA7-6C8C32A28185}"/>
              </a:ext>
            </a:extLst>
          </p:cNvPr>
          <p:cNvSpPr txBox="1"/>
          <p:nvPr/>
        </p:nvSpPr>
        <p:spPr>
          <a:xfrm>
            <a:off x="848534" y="4709272"/>
            <a:ext cx="4070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判断下一个位置是不是</a:t>
            </a:r>
            <a:endParaRPr lang="en-US" altLang="zh-CN" dirty="0"/>
          </a:p>
          <a:p>
            <a:r>
              <a:rPr lang="en-US" altLang="zh-CN" dirty="0"/>
              <a:t>If </a:t>
            </a:r>
            <a:r>
              <a:rPr lang="zh-CN" altLang="en-US" dirty="0"/>
              <a:t>是</a:t>
            </a:r>
            <a:endParaRPr lang="en-US" altLang="zh-CN" dirty="0"/>
          </a:p>
          <a:p>
            <a:r>
              <a:rPr lang="zh-CN" altLang="en-US" dirty="0"/>
              <a:t>把该点添加到蛇的数组里，长度</a:t>
            </a:r>
            <a:r>
              <a:rPr lang="en-US" altLang="zh-CN" dirty="0"/>
              <a:t>++</a:t>
            </a:r>
          </a:p>
          <a:p>
            <a:r>
              <a:rPr lang="zh-CN" altLang="en-US" dirty="0"/>
              <a:t>产生下一个食物的位置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16D81F-0309-0B6F-9A6F-1A23D7485467}"/>
              </a:ext>
            </a:extLst>
          </p:cNvPr>
          <p:cNvSpPr txBox="1"/>
          <p:nvPr/>
        </p:nvSpPr>
        <p:spPr>
          <a:xfrm>
            <a:off x="5401054" y="4247607"/>
            <a:ext cx="4070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更新蛇身位置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重复 </a:t>
            </a:r>
            <a:r>
              <a:rPr lang="en-US" altLang="zh-CN" dirty="0"/>
              <a:t>X[</a:t>
            </a:r>
            <a:r>
              <a:rPr lang="en-US" altLang="zh-CN" dirty="0" err="1"/>
              <a:t>i</a:t>
            </a:r>
            <a:r>
              <a:rPr lang="en-US" altLang="zh-CN" dirty="0"/>
              <a:t>]=X[i+1]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765208-7B39-E3C5-3099-0CBF5FE56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054" y="4161613"/>
            <a:ext cx="4118237" cy="25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173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A5AD4-911A-B1F7-FCE5-EB8F9925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54061449-8AD9-5BF9-ED87-73748BD5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角色技能实现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4C6FFE1-7BC0-67DF-E660-D97399546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4" y="1024465"/>
            <a:ext cx="3197747" cy="21825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DB35C23-00E7-22A5-3136-5F397288A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69" y="4426344"/>
            <a:ext cx="3031093" cy="2052402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A508661C-854D-BF47-FDA6-478F36444D92}"/>
              </a:ext>
            </a:extLst>
          </p:cNvPr>
          <p:cNvSpPr/>
          <p:nvPr/>
        </p:nvSpPr>
        <p:spPr>
          <a:xfrm>
            <a:off x="1336424" y="3236936"/>
            <a:ext cx="1278785" cy="1189408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B8749DC1-185E-66E2-1184-336EA1B2D7BE}"/>
              </a:ext>
            </a:extLst>
          </p:cNvPr>
          <p:cNvSpPr/>
          <p:nvPr/>
        </p:nvSpPr>
        <p:spPr>
          <a:xfrm>
            <a:off x="4568909" y="3236936"/>
            <a:ext cx="1278785" cy="1189408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19DDA9F9-20DC-48F2-322D-0326B7A3BCAA}"/>
              </a:ext>
            </a:extLst>
          </p:cNvPr>
          <p:cNvSpPr/>
          <p:nvPr/>
        </p:nvSpPr>
        <p:spPr>
          <a:xfrm>
            <a:off x="7608889" y="3207054"/>
            <a:ext cx="1278785" cy="118940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499F274-F30F-19AA-5B68-B0DF0D926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691" y="4492714"/>
            <a:ext cx="3012091" cy="205240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9CE7586-8CAA-D94C-3B0F-CAA40ABA0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75" y="1006268"/>
            <a:ext cx="3197747" cy="22189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847A215-6391-A9A6-97B5-1B58892C1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88" y="1024465"/>
            <a:ext cx="3100035" cy="21195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BC7D9B4-CB36-8AB4-331B-70D9EA69F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27" y="4459538"/>
            <a:ext cx="3102196" cy="21195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127258-87E9-4E87-83B2-0F1A88998C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29" y="810828"/>
            <a:ext cx="6981792" cy="52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142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463</Words>
  <Application>Microsoft Office PowerPoint</Application>
  <PresentationFormat>宽屏</PresentationFormat>
  <Paragraphs>74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Century Gothic</vt:lpstr>
      <vt:lpstr>Office 主题​​</vt:lpstr>
      <vt:lpstr>封1​​</vt:lpstr>
      <vt:lpstr>内页​​</vt:lpstr>
      <vt:lpstr>目1​​</vt:lpstr>
      <vt:lpstr>PowerPoint 演示文稿</vt:lpstr>
      <vt:lpstr>PowerPoint 演示文稿</vt:lpstr>
      <vt:lpstr>程序功能概述</vt:lpstr>
      <vt:lpstr>PowerPoint 演示文稿</vt:lpstr>
      <vt:lpstr>系统设计方案</vt:lpstr>
      <vt:lpstr>不同界面展示</vt:lpstr>
      <vt:lpstr>PowerPoint 演示文稿</vt:lpstr>
      <vt:lpstr>角色的移动实现和障碍物检测</vt:lpstr>
      <vt:lpstr>角色技能实现</vt:lpstr>
      <vt:lpstr>角色技能实现</vt:lpstr>
      <vt:lpstr>角色技能实现</vt:lpstr>
      <vt:lpstr>角色技能实现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15931945212 15931945212</dc:creator>
  <cp:lastModifiedBy>15931945212 15931945212</cp:lastModifiedBy>
  <cp:revision>33</cp:revision>
  <dcterms:created xsi:type="dcterms:W3CDTF">2025-12-24T05:05:58Z</dcterms:created>
  <dcterms:modified xsi:type="dcterms:W3CDTF">2025-12-26T04:55:51Z</dcterms:modified>
</cp:coreProperties>
</file>